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jpg" ContentType="image/jpeg"/>
  <Default Extension="mp3" ContentType="audio/unknown"/>
  <Default Extension="m4v" ContentType="video/unknown"/>
  <Default Extension="jpe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5" r:id="rId5"/>
    <p:sldId id="266" r:id="rId6"/>
    <p:sldId id="275" r:id="rId7"/>
    <p:sldId id="260" r:id="rId8"/>
    <p:sldId id="279" r:id="rId9"/>
    <p:sldId id="264" r:id="rId10"/>
    <p:sldId id="278" r:id="rId11"/>
    <p:sldId id="263" r:id="rId12"/>
    <p:sldId id="277" r:id="rId13"/>
    <p:sldId id="262" r:id="rId14"/>
    <p:sldId id="282" r:id="rId15"/>
    <p:sldId id="268" r:id="rId16"/>
    <p:sldId id="28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6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D6562-2118-824D-8BCA-29ED0E1E6339}" type="datetimeFigureOut">
              <a:rPr lang="en-US" smtClean="0"/>
              <a:t>2/15/15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ED19A-8A18-5248-9637-ABDC71CF3B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86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ED19A-8A18-5248-9637-ABDC71CF3B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6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ED19A-8A18-5248-9637-ABDC71CF3B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80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ED19A-8A18-5248-9637-ABDC71CF3B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90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ED19A-8A18-5248-9637-ABDC71CF3B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80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3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7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1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9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47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5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8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9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4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1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9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54473-947D-8D47-A905-BAEECEF04114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D402C-5464-E04B-A7E9-F1DAC965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jpg"/><Relationship Id="rId6" Type="http://schemas.openxmlformats.org/officeDocument/2006/relationships/image" Target="../media/image2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2.png"/><Relationship Id="rId8" Type="http://schemas.openxmlformats.org/officeDocument/2006/relationships/image" Target="../media/image6.jp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1" Type="http://schemas.microsoft.com/office/2007/relationships/media" Target="../media/media3.m4v"/><Relationship Id="rId2" Type="http://schemas.openxmlformats.org/officeDocument/2006/relationships/video" Target="../media/media3.m4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microsoft.com/office/2007/relationships/media" Target="../media/media4.m4v"/><Relationship Id="rId2" Type="http://schemas.openxmlformats.org/officeDocument/2006/relationships/video" Target="../media/media4.m4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1" Type="http://schemas.microsoft.com/office/2007/relationships/media" Target="../media/media5.m4v"/><Relationship Id="rId2" Type="http://schemas.openxmlformats.org/officeDocument/2006/relationships/video" Target="../media/media5.m4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../media/media6.m4v"/><Relationship Id="rId2" Type="http://schemas.openxmlformats.org/officeDocument/2006/relationships/video" Target="../media/media6.m4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11.png"/><Relationship Id="rId1" Type="http://schemas.microsoft.com/office/2007/relationships/media" Target="../media/media7.m4v"/><Relationship Id="rId2" Type="http://schemas.openxmlformats.org/officeDocument/2006/relationships/video" Target="../media/media7.m4v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86807" y="1506835"/>
            <a:ext cx="677139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ple Casual"/>
                <a:cs typeface="Apple Casual"/>
              </a:rPr>
              <a:t>Amigos de Barrón</a:t>
            </a:r>
          </a:p>
        </p:txBody>
      </p:sp>
      <p:pic>
        <p:nvPicPr>
          <p:cNvPr id="10" name="FOB Movie Trac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45400" y="5480898"/>
            <a:ext cx="812800" cy="812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053" y="5296232"/>
            <a:ext cx="3474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Música: “Cambié el Mundo”</a:t>
            </a:r>
            <a:endParaRPr lang="es-ES_tradnl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3675" y="5989337"/>
            <a:ext cx="7339940" cy="58477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_tradnl" sz="3200" dirty="0"/>
              <a:t>¿</a:t>
            </a:r>
            <a:r>
              <a:rPr lang="es-ES_tradnl" sz="3200" dirty="0" smtClean="0">
                <a:latin typeface="Andale Mono"/>
                <a:cs typeface="Andale Mono"/>
              </a:rPr>
              <a:t>Quienes somos y que hacemos?</a:t>
            </a:r>
            <a:endParaRPr lang="es-ES_tradnl" sz="3200" dirty="0">
              <a:latin typeface="Andale Mono"/>
              <a:cs typeface="Andale Mon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762" y="4553823"/>
            <a:ext cx="8010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FOB CANAM AC  RFC: </a:t>
            </a:r>
            <a:r>
              <a:rPr lang="es-ES_tradnl" sz="2400" b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pperplate Gothic Bold"/>
                <a:cs typeface="Copperplate Gothic Bold"/>
              </a:rPr>
              <a:t>FFO 120 202 EK7</a:t>
            </a:r>
          </a:p>
          <a:p>
            <a:pPr algn="ctr"/>
            <a:endParaRPr lang="es-ES_tradnl" sz="2400"/>
          </a:p>
        </p:txBody>
      </p:sp>
      <p:sp>
        <p:nvSpPr>
          <p:cNvPr id="4" name="TextBox 3"/>
          <p:cNvSpPr txBox="1"/>
          <p:nvPr/>
        </p:nvSpPr>
        <p:spPr>
          <a:xfrm>
            <a:off x="4971366" y="270940"/>
            <a:ext cx="4004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3600" dirty="0" smtClean="0">
                <a:latin typeface="Arial Black"/>
                <a:cs typeface="Arial Black"/>
              </a:rPr>
              <a:t>Presentación</a:t>
            </a:r>
            <a:endParaRPr lang="es-ES_tradnl" sz="36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46178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 advClick="0" advTm="7000">
        <p:dissolve/>
      </p:transition>
    </mc:Choice>
    <mc:Fallback xmlns="">
      <p:transition xmlns:p14="http://schemas.microsoft.com/office/powerpoint/2010/main" spd="slow" advClick="0" advTm="7000">
        <p:dissolv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6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1"/>
      <p:bldP spid="3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0411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060" y="-129887"/>
            <a:ext cx="6789313" cy="7619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77060" y="5779442"/>
            <a:ext cx="6766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Escolares del segundo grado y  personal dental – Junio, 2014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126" y="1475903"/>
            <a:ext cx="7200109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Amigos de Barrón es una organización sin fines de lucro registrada </a:t>
            </a:r>
            <a:r>
              <a:rPr lang="es-ES_tradnl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en México</a:t>
            </a:r>
            <a:r>
              <a:rPr lang="es-ES_tradnl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y dedicada a mejorar la vida escolar de los niños de Barrón, así como mejorar la salud y el bienestar de sus residentes.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126" y="-16495"/>
            <a:ext cx="9144000" cy="1453679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dirty="0"/>
              <a:t>¿</a:t>
            </a:r>
            <a:r>
              <a:rPr lang="es-ES_tradnl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Quienes Somos?</a:t>
            </a:r>
            <a:endParaRPr lang="es-ES_tradnl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0301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400" advClick="0" advTm="15000">
        <p:circle/>
      </p:transition>
    </mc:Choice>
    <mc:Fallback>
      <p:transition xmlns:p14="http://schemas.microsoft.com/office/powerpoint/2010/main" spd="slow" advClick="0" advTm="15000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ids in Schoo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IMG_005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768" y="1731598"/>
            <a:ext cx="3506664" cy="4675552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23100" y="5594350"/>
            <a:ext cx="812800" cy="81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09" y="1417639"/>
            <a:ext cx="5746219" cy="4309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956642">
            <a:off x="4576372" y="385375"/>
            <a:ext cx="45455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ES_tradnl" sz="4800" b="1" spc="15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?</a:t>
            </a:r>
            <a:endParaRPr lang="es-ES_tradnl" sz="4800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57" y="1477121"/>
            <a:ext cx="9144000" cy="60885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Muchos de los empleados y mano de obra </a:t>
            </a:r>
            <a:r>
              <a:rPr lang="es-ES_tradnl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de </a:t>
            </a:r>
            <a:r>
              <a:rPr lang="es-ES_tradnl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EDM proviene de Barrón. Debido al aislamiento geográfico y económico </a:t>
            </a:r>
            <a:r>
              <a:rPr lang="es-ES_tradnl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 mayoría de la gente de Barrón </a:t>
            </a:r>
            <a:r>
              <a:rPr lang="es-ES_tradnl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no tienen acceso a la educación </a:t>
            </a:r>
            <a:r>
              <a:rPr lang="es-ES_tradnl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superior o en el caso de los trabajadores agrícolas, no tienen buen acceso a atención médica y dental.</a:t>
            </a:r>
            <a:endParaRPr lang="es-ES_tradnl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marL="0" indent="0">
              <a:buNone/>
            </a:pPr>
            <a:endParaRPr lang="es-ES_tradnl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57" y="0"/>
            <a:ext cx="9144000" cy="1477121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_tradnl" dirty="0"/>
              <a:t>¿</a:t>
            </a:r>
            <a:r>
              <a:rPr lang="es-ES_tradnl" dirty="0" smtClean="0"/>
              <a:t>Porque Barrón?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7593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>
        <p:wheel spokes="1"/>
      </p:transition>
    </mc:Choice>
    <mc:Fallback xmlns="">
      <p:transition xmlns:p14="http://schemas.microsoft.com/office/powerpoint/2010/main" spd="slow" advClick="0" advTm="20000">
        <p:wheel spokes="1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Lo que </a:t>
            </a:r>
            <a:r>
              <a:rPr lang="es-ES_tradnl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</a:t>
            </a:r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acemos</a:t>
            </a:r>
            <a:endParaRPr lang="es-ES_tradnl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783" y="1676851"/>
            <a:ext cx="8661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Mejoras de las escuelas</a:t>
            </a:r>
            <a:endParaRPr lang="es-ES_tradnl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229556" y="2524725"/>
            <a:ext cx="6642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smtClean="0"/>
              <a:t>Becas</a:t>
            </a:r>
            <a:endParaRPr lang="es-ES_tradnl" sz="6000"/>
          </a:p>
        </p:txBody>
      </p:sp>
      <p:sp>
        <p:nvSpPr>
          <p:cNvPr id="6" name="TextBox 5"/>
          <p:cNvSpPr txBox="1"/>
          <p:nvPr/>
        </p:nvSpPr>
        <p:spPr>
          <a:xfrm>
            <a:off x="1754479" y="4377537"/>
            <a:ext cx="5714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Clínicas Dentales</a:t>
            </a:r>
            <a:endParaRPr lang="es-ES_tradnl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998700" y="5528664"/>
            <a:ext cx="54705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_tradnl" sz="6000" dirty="0" smtClean="0"/>
              <a:t>Clínicas Medicas</a:t>
            </a:r>
            <a:endParaRPr lang="es-ES_tradnl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455439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Micro Finanzas</a:t>
            </a:r>
            <a:r>
              <a:rPr lang="es-ES_tradnl" sz="4000" dirty="0" smtClean="0"/>
              <a:t> </a:t>
            </a:r>
            <a:endParaRPr lang="es-ES_tradnl" sz="6000" dirty="0"/>
          </a:p>
        </p:txBody>
      </p:sp>
      <p:sp>
        <p:nvSpPr>
          <p:cNvPr id="9" name="Rectangle 8"/>
          <p:cNvSpPr/>
          <p:nvPr/>
        </p:nvSpPr>
        <p:spPr>
          <a:xfrm>
            <a:off x="233475" y="1866123"/>
            <a:ext cx="8661666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_tradnl" sz="7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_tradnl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Mejoras de las escuelas</a:t>
            </a:r>
          </a:p>
          <a:p>
            <a:pPr algn="ctr"/>
            <a:endParaRPr lang="es-ES_tradnl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54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>
        <p:split orient="vert"/>
      </p:transition>
    </mc:Choice>
    <mc:Fallback xmlns="">
      <p:transition xmlns:p14="http://schemas.microsoft.com/office/powerpoint/2010/main" spd="slow" advClick="0" advTm="5000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1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6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apital Improvement Projects 2 2-SD (480p)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48354" y="1417638"/>
            <a:ext cx="7101750" cy="5440362"/>
          </a:xfrm>
        </p:spPr>
      </p:pic>
      <p:sp>
        <p:nvSpPr>
          <p:cNvPr id="6" name="TextBox 5"/>
          <p:cNvSpPr txBox="1"/>
          <p:nvPr/>
        </p:nvSpPr>
        <p:spPr>
          <a:xfrm>
            <a:off x="0" y="1476626"/>
            <a:ext cx="651253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Los proyectos incluyen</a:t>
            </a: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: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onstrucción de </a:t>
            </a: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aulas 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de medios</a:t>
            </a:r>
            <a:endParaRPr lang="es-ES_tradn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Nuevo </a:t>
            </a: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mobiliario en las 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aulas</a:t>
            </a:r>
            <a:endParaRPr lang="es-ES_tradn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Pintura 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interior </a:t>
            </a: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y 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exterior</a:t>
            </a:r>
            <a:endParaRPr lang="es-ES_tradn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eparaciones de los techos</a:t>
            </a:r>
            <a:endParaRPr lang="es-ES_tradn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Renovaciones de 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los baños</a:t>
            </a:r>
            <a:endParaRPr lang="es-ES_tradn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Cableado </a:t>
            </a:r>
            <a:r>
              <a:rPr lang="es-ES_tradn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eléctrico</a:t>
            </a:r>
            <a:endParaRPr lang="es-ES_tradn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41763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 proyectos </a:t>
            </a:r>
            <a:r>
              <a:rPr lang="es-ES_tradn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completados </a:t>
            </a:r>
            <a:r>
              <a:rPr lang="es-ES_tradnl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desde el 2006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226953"/>
            <a:ext cx="47261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Aire acondicionado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Construcción de bibliotecas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Acceso a Internet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Muros de seguridad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Patios de recreo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Murales</a:t>
            </a:r>
            <a:endParaRPr lang="es-ES_tradn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111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6000">
        <p14:prism isInverted="1"/>
      </p:transition>
    </mc:Choice>
    <mc:Fallback xmlns="">
      <p:transition xmlns:p14="http://schemas.microsoft.com/office/powerpoint/2010/main" spd="slow" advClick="0" advTm="36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6" grpId="0"/>
      <p:bldP spid="6" grpId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220" y="1676851"/>
            <a:ext cx="8661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Mejoras de las Escuelas</a:t>
            </a:r>
            <a:endParaRPr lang="es-ES_tradnl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094085" y="2490859"/>
            <a:ext cx="6642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smtClean="0"/>
              <a:t>Becas</a:t>
            </a:r>
            <a:endParaRPr lang="es-ES_tradnl" sz="6000"/>
          </a:p>
        </p:txBody>
      </p:sp>
      <p:sp>
        <p:nvSpPr>
          <p:cNvPr id="15" name="TextBox 14"/>
          <p:cNvSpPr txBox="1"/>
          <p:nvPr/>
        </p:nvSpPr>
        <p:spPr>
          <a:xfrm>
            <a:off x="0" y="341334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Micro Finanzas</a:t>
            </a:r>
            <a:endParaRPr lang="es-ES_tradnl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1635952" y="4421471"/>
            <a:ext cx="5714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Clínicas Dentales</a:t>
            </a:r>
            <a:endParaRPr lang="es-ES_tradnl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880173" y="5506987"/>
            <a:ext cx="54705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_tradnl" sz="6000" dirty="0" smtClean="0"/>
              <a:t>Clínicas Medicas</a:t>
            </a:r>
            <a:endParaRPr lang="es-ES_tradnl" sz="6000" dirty="0"/>
          </a:p>
        </p:txBody>
      </p:sp>
      <p:sp>
        <p:nvSpPr>
          <p:cNvPr id="9" name="Rectangle 8"/>
          <p:cNvSpPr/>
          <p:nvPr/>
        </p:nvSpPr>
        <p:spPr>
          <a:xfrm>
            <a:off x="270928" y="1797300"/>
            <a:ext cx="8626752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_tradnl" sz="7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_tradnl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Becas</a:t>
            </a:r>
          </a:p>
          <a:p>
            <a:pPr algn="ctr"/>
            <a:endParaRPr lang="es-ES_tradnl" sz="7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es-ES_tradnl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Lo que </a:t>
            </a:r>
            <a:r>
              <a:rPr lang="es-ES_tradnl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</a:t>
            </a:r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acemos</a:t>
            </a:r>
            <a:endParaRPr lang="es-ES_tradnl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070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" advClick="0" advTm="4000">
        <p:randomBar dir="vert"/>
      </p:transition>
    </mc:Choice>
    <mc:Fallback xmlns="">
      <p:transition xmlns:p14="http://schemas.microsoft.com/office/powerpoint/2010/main" spd="slow" advClick="0" advTm="4000">
        <p:randomBar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ponsor Picnic 2015-SD (480p)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1825" y="1600200"/>
            <a:ext cx="7242175" cy="5257800"/>
          </a:xfrm>
        </p:spPr>
      </p:pic>
      <p:sp>
        <p:nvSpPr>
          <p:cNvPr id="3" name="TextBox 2"/>
          <p:cNvSpPr txBox="1"/>
          <p:nvPr/>
        </p:nvSpPr>
        <p:spPr>
          <a:xfrm>
            <a:off x="-32564" y="-3552708"/>
            <a:ext cx="2641599" cy="216366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Jesús – 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Cecilia -  Magda – 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Aldo –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José –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José Manuel – Daniela – María Guadalupe – Kenia –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Greisey – Treisey –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Iris –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Teresita – 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Jorge –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José Carlos – Cruz Damián Luis Fernando  Ixchel – 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Jaime Alam – Daimy – Yacsiri – Ricardo – 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José María – Julisa  -  Melannie – Bianca – Kathia – </a:t>
            </a:r>
          </a:p>
          <a:p>
            <a:r>
              <a:rPr lang="es-ES_tradnl" sz="28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pple Chancery"/>
                <a:cs typeface="Apple Chancery"/>
              </a:rPr>
              <a:t>Jessica – Daniela – Kassandra – Karen  - Carolina – Amairany – Luis Fernando  Briseida – Naydelin – Jesús Idelphonso</a:t>
            </a:r>
            <a:endParaRPr lang="es-ES_tradnl" sz="28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  <a:p>
            <a:endParaRPr lang="es-ES_tradnl" sz="2800" b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pple Chancery"/>
              <a:cs typeface="Apple Chancery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9212"/>
            <a:ext cx="9144000" cy="17094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Más de 200 becas otorgadas </a:t>
            </a:r>
            <a:br>
              <a:rPr lang="es-ES_tradnl" dirty="0"/>
            </a:br>
            <a:r>
              <a:rPr lang="es-ES_tradnl" dirty="0"/>
              <a:t>desde 2009 </a:t>
            </a:r>
          </a:p>
        </p:txBody>
      </p:sp>
    </p:spTree>
    <p:extLst>
      <p:ext uri="{BB962C8B-B14F-4D97-AF65-F5344CB8AC3E}">
        <p14:creationId xmlns:p14="http://schemas.microsoft.com/office/powerpoint/2010/main" val="210094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 advClick="0" advTm="29000">
        <p:blinds dir="vert"/>
      </p:transition>
    </mc:Choice>
    <mc:Fallback xmlns="">
      <p:transition xmlns:p14="http://schemas.microsoft.com/office/powerpoint/2010/main" spd="slow" advClick="0" advTm="2900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75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752" y="2811434"/>
            <a:ext cx="6632936" cy="16117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sz="6500" dirty="0" smtClean="0"/>
              <a:t>Micro Finanzas</a:t>
            </a:r>
            <a:r>
              <a:rPr lang="es-ES_tradnl" sz="7700" dirty="0" smtClean="0"/>
              <a:t> </a:t>
            </a:r>
          </a:p>
          <a:p>
            <a:endParaRPr lang="es-ES_tradnl" dirty="0" smtClean="0"/>
          </a:p>
          <a:p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244220" y="1676851"/>
            <a:ext cx="8661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Mejoras de las escuelas</a:t>
            </a:r>
            <a:endParaRPr lang="es-ES_tradnl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195690" y="2524725"/>
            <a:ext cx="6642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Becas</a:t>
            </a:r>
            <a:endParaRPr lang="es-ES_tradnl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1432752" y="4243662"/>
            <a:ext cx="5714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Clínicas Dentales</a:t>
            </a:r>
            <a:endParaRPr lang="es-ES_tradnl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676973" y="5319129"/>
            <a:ext cx="54705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_tradnl" sz="6000" dirty="0" smtClean="0"/>
              <a:t>Clínicas Medicas</a:t>
            </a:r>
            <a:endParaRPr lang="es-ES_tradnl" sz="6000" dirty="0"/>
          </a:p>
        </p:txBody>
      </p:sp>
      <p:sp>
        <p:nvSpPr>
          <p:cNvPr id="9" name="Rectangle 8"/>
          <p:cNvSpPr/>
          <p:nvPr/>
        </p:nvSpPr>
        <p:spPr>
          <a:xfrm>
            <a:off x="810180" y="1846181"/>
            <a:ext cx="7754468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_tradnl" sz="7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_tradnl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Micro Finanzas</a:t>
            </a:r>
          </a:p>
          <a:p>
            <a:pPr algn="ctr"/>
            <a:endParaRPr lang="es-ES_tradnl" sz="7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s-ES_tradnl" sz="7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Lo que </a:t>
            </a:r>
            <a:r>
              <a:rPr lang="es-ES_tradnl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</a:t>
            </a:r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acemos</a:t>
            </a:r>
            <a:endParaRPr lang="es-ES_tradnl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617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 advTm="4000">
        <p14:reveal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icrofinance Projects 2 3-SD (480p)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67467" y="1600200"/>
            <a:ext cx="6976533" cy="5257800"/>
          </a:xfrm>
        </p:spPr>
      </p:pic>
      <p:sp>
        <p:nvSpPr>
          <p:cNvPr id="6" name="TextBox 5"/>
          <p:cNvSpPr txBox="1"/>
          <p:nvPr/>
        </p:nvSpPr>
        <p:spPr>
          <a:xfrm>
            <a:off x="0" y="1600200"/>
            <a:ext cx="465020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Hemos financiado</a:t>
            </a: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:</a:t>
            </a:r>
            <a:endParaRPr lang="es-ES_tradnl" sz="3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Un </a:t>
            </a:r>
            <a:r>
              <a:rPr lang="es-ES_tradnl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pequeña tienda de </a:t>
            </a: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abarrotes</a:t>
            </a:r>
            <a:endParaRPr lang="es-ES_tradnl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Una artesanía </a:t>
            </a:r>
            <a:r>
              <a:rPr lang="es-ES_tradnl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de artículos </a:t>
            </a: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trenzados</a:t>
            </a:r>
            <a:endParaRPr lang="es-ES_tradnl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Un agricultor de </a:t>
            </a: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mango</a:t>
            </a:r>
            <a:endParaRPr lang="es-ES_tradnl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_tradnl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Un restaurante de pollo a la </a:t>
            </a: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barbacoa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s-ES_tradnl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Una granja de </a:t>
            </a:r>
            <a:r>
              <a:rPr lang="es-ES_tradnl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cerdo</a:t>
            </a:r>
            <a:r>
              <a:rPr lang="es-ES_tradnl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</a:t>
            </a:r>
            <a:endParaRPr lang="es-ES_tradnl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400"/>
            <a:ext cx="9144000" cy="1600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_tradnl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Micro Finanzas</a:t>
            </a:r>
            <a:endParaRPr lang="es-ES_tradnl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213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14:shred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Lo que </a:t>
            </a:r>
            <a:r>
              <a:rPr lang="es-ES_tradnl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</a:t>
            </a:r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acemos</a:t>
            </a:r>
            <a:endParaRPr lang="es-ES_tradnl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220" y="1676851"/>
            <a:ext cx="8661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Mejoras de las Escuelas</a:t>
            </a:r>
            <a:endParaRPr lang="es-ES_tradnl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111025" y="2490859"/>
            <a:ext cx="6642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Becas</a:t>
            </a:r>
            <a:endParaRPr lang="es-ES_tradnl" sz="60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37456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Micro Finanzas</a:t>
            </a:r>
            <a:endParaRPr lang="es-ES_tradnl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1553006" y="4385441"/>
            <a:ext cx="5714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Clínicas Dentales</a:t>
            </a:r>
            <a:endParaRPr lang="es-ES_tradnl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797227" y="5485769"/>
            <a:ext cx="54705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_tradnl" sz="6000" dirty="0" smtClean="0"/>
              <a:t>Clínicas medicas</a:t>
            </a:r>
            <a:endParaRPr lang="es-ES_tradnl" sz="6000" dirty="0"/>
          </a:p>
        </p:txBody>
      </p:sp>
      <p:sp>
        <p:nvSpPr>
          <p:cNvPr id="9" name="Rectangle 8"/>
          <p:cNvSpPr/>
          <p:nvPr/>
        </p:nvSpPr>
        <p:spPr>
          <a:xfrm>
            <a:off x="203199" y="1740403"/>
            <a:ext cx="8787352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_tradnl" sz="7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_tradnl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Clínicas Dentales</a:t>
            </a:r>
            <a:endParaRPr lang="es-ES_tradnl" sz="7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s-ES_tradnl" sz="7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es-ES_tradnl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280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 advTm="3000">
        <p14:vortex dir="r"/>
      </p:transition>
    </mc:Choice>
    <mc:Fallback xmlns="">
      <p:transition xmlns:p14="http://schemas.microsoft.com/office/powerpoint/2010/main" spd="slow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rron Dental June 2014 2 2-SD (480p)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92399" y="1986172"/>
            <a:ext cx="6451599" cy="4871828"/>
          </a:xfrm>
        </p:spPr>
      </p:pic>
      <p:sp>
        <p:nvSpPr>
          <p:cNvPr id="3" name="TextBox 2"/>
          <p:cNvSpPr txBox="1"/>
          <p:nvPr/>
        </p:nvSpPr>
        <p:spPr>
          <a:xfrm>
            <a:off x="11771399" y="45909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sp>
        <p:nvSpPr>
          <p:cNvPr id="4" name="TextBox 3"/>
          <p:cNvSpPr txBox="1"/>
          <p:nvPr/>
        </p:nvSpPr>
        <p:spPr>
          <a:xfrm>
            <a:off x="0" y="1986173"/>
            <a:ext cx="322262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Un equipo de tres dentistas y tres higienistas dentales proporcionan </a:t>
            </a:r>
            <a:r>
              <a:rPr lang="es-ES_tradnl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sus </a:t>
            </a:r>
            <a:r>
              <a:rPr lang="es-ES_tradnl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servicios. Todos son voluntarios de EEUU y México.  Las clínicas dentales duran cinco días cada año. 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endParaRPr lang="es-ES_tradnl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endParaRPr lang="es-ES_tradnl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6173"/>
          </a:xfr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_tradnl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Clínicas Dentales </a:t>
            </a:r>
            <a:r>
              <a:rPr lang="es-ES_tradnl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s-ES_tradnl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ES_tradnl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Hemos tratado 220 escolares cada año 2013, 2014 y 2015 </a:t>
            </a:r>
            <a:endParaRPr lang="es-ES_tradnl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740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00" advClick="0" advTm="53000">
        <p:wipe/>
      </p:transition>
    </mc:Choice>
    <mc:Fallback xmlns="">
      <p:transition xmlns:p14="http://schemas.microsoft.com/office/powerpoint/2010/main" spd="slow" advClick="0" advTm="53000">
        <p:wip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220" y="1592186"/>
            <a:ext cx="8661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Mejoras de las Escuelas</a:t>
            </a:r>
            <a:endParaRPr lang="es-ES_tradnl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195690" y="2490859"/>
            <a:ext cx="6642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Becas</a:t>
            </a:r>
            <a:endParaRPr lang="es-ES_tradnl" sz="60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348558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Micro Finanzas</a:t>
            </a:r>
            <a:endParaRPr lang="es-ES_tradnl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1602082" y="4478654"/>
            <a:ext cx="5714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/>
              <a:t>Clínicas Dentales</a:t>
            </a:r>
            <a:endParaRPr lang="es-ES_tradnl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761638" y="5601191"/>
            <a:ext cx="54705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_tradnl" sz="6000" dirty="0" smtClean="0"/>
              <a:t>Clínicas Medicas</a:t>
            </a:r>
            <a:endParaRPr lang="es-ES_tradnl" sz="6000" dirty="0"/>
          </a:p>
        </p:txBody>
      </p:sp>
      <p:sp>
        <p:nvSpPr>
          <p:cNvPr id="9" name="Rectangle 8"/>
          <p:cNvSpPr/>
          <p:nvPr/>
        </p:nvSpPr>
        <p:spPr>
          <a:xfrm>
            <a:off x="310196" y="1774493"/>
            <a:ext cx="8417446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_tradnl" sz="7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_tradnl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Clínicas Medicas</a:t>
            </a:r>
          </a:p>
          <a:p>
            <a:pPr algn="ctr"/>
            <a:endParaRPr lang="es-ES_tradnl" sz="72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es-ES_tradnl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Lo que </a:t>
            </a:r>
            <a:r>
              <a:rPr lang="es-ES_tradnl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</a:t>
            </a:r>
            <a:r>
              <a:rPr lang="es-ES_tradnl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acemos</a:t>
            </a:r>
            <a:endParaRPr lang="es-ES_tradnl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720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000">
        <p14:reveal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hotos 2 2-SD (480p)_2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9067" y="1600200"/>
            <a:ext cx="6874934" cy="5257800"/>
          </a:xfrm>
        </p:spPr>
      </p:pic>
      <p:sp>
        <p:nvSpPr>
          <p:cNvPr id="5" name="TextBox 4"/>
          <p:cNvSpPr txBox="1"/>
          <p:nvPr/>
        </p:nvSpPr>
        <p:spPr>
          <a:xfrm>
            <a:off x="0" y="1618190"/>
            <a:ext cx="3190875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La clínica inaugural fue en marzo de 2014. Nuestro </a:t>
            </a:r>
            <a:r>
              <a:rPr lang="es-ES_tradnl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equipo </a:t>
            </a:r>
            <a:r>
              <a:rPr lang="es-ES_tradnl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médico dirigía una clínica de una semana que trató </a:t>
            </a:r>
            <a:r>
              <a:rPr lang="es-ES_tradnl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mas de </a:t>
            </a:r>
            <a:r>
              <a:rPr lang="es-ES_tradnl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270 pacientes. Otra clínica está </a:t>
            </a:r>
            <a:r>
              <a:rPr lang="es-ES_tradnl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programada por </a:t>
            </a:r>
            <a:r>
              <a:rPr lang="es-ES_tradnl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marzo de 2015</a:t>
            </a:r>
            <a:r>
              <a:rPr lang="es-ES_tradnl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 </a:t>
            </a:r>
            <a:endParaRPr lang="es-ES_tradnl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933"/>
            <a:ext cx="9144000" cy="16001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_tradnl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Clínicas Medicas</a:t>
            </a:r>
            <a:br>
              <a:rPr lang="es-ES_tradnl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ES_tradnl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270 Pacientes Tratados</a:t>
            </a:r>
            <a:endParaRPr lang="es-ES_tradnl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65815"/>
            <a:ext cx="29368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Clases sobre control de la diabetes, la salud del corazón, salud de las mujeres y control de peso se ofrecen.</a:t>
            </a:r>
            <a:endParaRPr lang="es-ES_tradnl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093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 advTm="47000">
        <p14:glitter pattern="hexagon"/>
      </p:transition>
    </mc:Choice>
    <mc:Fallback xmlns="">
      <p:transition xmlns:p14="http://schemas.microsoft.com/office/powerpoint/2010/main" spd="slow" advClick="0" advTm="47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1"/>
      <p:bldP spid="5" grpId="2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ave">
          <a:fgClr>
            <a:schemeClr val="accent6">
              <a:lumMod val="20000"/>
              <a:lumOff val="80000"/>
            </a:schemeClr>
          </a:fgClr>
          <a:bgClr>
            <a:schemeClr val="tx2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 ¿Cómo puede ayudar?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5350933"/>
          </a:xfrm>
        </p:spPr>
        <p:txBody>
          <a:bodyPr>
            <a:normAutofit fontScale="92500" lnSpcReduction="20000"/>
          </a:bodyPr>
          <a:lstStyle/>
          <a:p>
            <a:r>
              <a:rPr lang="es-ES_tradnl" dirty="0" smtClean="0"/>
              <a:t>Donar </a:t>
            </a:r>
            <a:r>
              <a:rPr lang="es-ES_tradnl" dirty="0"/>
              <a:t>$$$ dinero $$$ dinero $$$ dinero $$</a:t>
            </a:r>
            <a:r>
              <a:rPr lang="es-ES_tradnl" dirty="0" smtClean="0"/>
              <a:t>$</a:t>
            </a:r>
            <a:endParaRPr lang="es-ES_tradnl" dirty="0"/>
          </a:p>
          <a:p>
            <a:r>
              <a:rPr lang="es-ES_tradnl" dirty="0" smtClean="0"/>
              <a:t>Donar su tiempo profesional (como médicos</a:t>
            </a:r>
            <a:r>
              <a:rPr lang="es-ES_tradnl" dirty="0"/>
              <a:t>, dentistas, enfermeras, higienistas, terapeutas</a:t>
            </a:r>
            <a:r>
              <a:rPr lang="es-ES_tradnl" dirty="0" smtClean="0"/>
              <a:t>, </a:t>
            </a:r>
            <a:r>
              <a:rPr lang="es-ES_tradnl" dirty="0"/>
              <a:t>etc.) </a:t>
            </a:r>
            <a:r>
              <a:rPr lang="es-ES_tradnl" dirty="0" smtClean="0"/>
              <a:t>a una de nuestras clínicas.</a:t>
            </a:r>
            <a:endParaRPr lang="es-ES_tradnl" dirty="0"/>
          </a:p>
          <a:p>
            <a:r>
              <a:rPr lang="es-ES_tradnl" dirty="0"/>
              <a:t>D</a:t>
            </a:r>
            <a:r>
              <a:rPr lang="es-ES_tradnl" dirty="0" smtClean="0"/>
              <a:t>onar </a:t>
            </a:r>
            <a:r>
              <a:rPr lang="es-ES_tradnl" dirty="0"/>
              <a:t>su tiempo como conserjes para </a:t>
            </a:r>
            <a:r>
              <a:rPr lang="es-ES_tradnl" dirty="0" smtClean="0"/>
              <a:t>apoyar nuestros voluntarios profesionales</a:t>
            </a:r>
          </a:p>
          <a:p>
            <a:r>
              <a:rPr lang="es-ES_tradnl" dirty="0" smtClean="0"/>
              <a:t>Donar sus condominio o habitaciones </a:t>
            </a:r>
            <a:r>
              <a:rPr lang="es-ES_tradnl" dirty="0"/>
              <a:t>vacantes como </a:t>
            </a:r>
            <a:r>
              <a:rPr lang="es-ES_tradnl" dirty="0" smtClean="0"/>
              <a:t>viviendas para nuestros equipos médicos y dentales que vienen de afuera.</a:t>
            </a:r>
            <a:endParaRPr lang="es-ES_tradnl" dirty="0"/>
          </a:p>
          <a:p>
            <a:r>
              <a:rPr lang="es-ES_tradnl" dirty="0" smtClean="0"/>
              <a:t>Participa en nuestros eventos de caridad como las fiestas, las subastas y otros eventos patrocinado por EDM como  el Torneó </a:t>
            </a:r>
            <a:r>
              <a:rPr lang="es-ES_tradnl" dirty="0"/>
              <a:t>de Golf </a:t>
            </a:r>
            <a:r>
              <a:rPr lang="es-ES_tradnl" dirty="0" smtClean="0"/>
              <a:t>de Caridad anual.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2617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xmlns:p14="http://schemas.microsoft.com/office/powerpoint/2010/main" spd="slow" advClick="0" advTm="2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5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9564"/>
            <a:ext cx="8229600" cy="5686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sz="4000" dirty="0" smtClean="0">
                <a:latin typeface="Copperplate Gothic Bold"/>
                <a:cs typeface="Copperplate Gothic Bold"/>
              </a:rPr>
              <a:t>FOB CANAM AC</a:t>
            </a: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RFC: FFO 120 202 EK7</a:t>
            </a: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Calle Playa Gaviotas 551 </a:t>
            </a: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Suite 1200</a:t>
            </a: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Puerta Dorada</a:t>
            </a: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Mazatlán, Sinaloa, México  82110</a:t>
            </a:r>
          </a:p>
          <a:p>
            <a:pPr marL="0" indent="0" algn="ctr">
              <a:buNone/>
            </a:pPr>
            <a:endParaRPr lang="es-ES_tradnl" dirty="0" smtClean="0">
              <a:latin typeface="Copperplate Gothic Bold"/>
              <a:cs typeface="Copperplate Gothic Bold"/>
            </a:endParaRP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669 178 0105</a:t>
            </a: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Dale </a:t>
            </a:r>
            <a:r>
              <a:rPr lang="es-ES_tradnl" dirty="0" err="1" smtClean="0">
                <a:latin typeface="Copperplate Gothic Bold"/>
                <a:cs typeface="Copperplate Gothic Bold"/>
              </a:rPr>
              <a:t>Lyster</a:t>
            </a:r>
            <a:r>
              <a:rPr lang="es-ES_tradnl" dirty="0" smtClean="0">
                <a:latin typeface="Copperplate Gothic Bold"/>
                <a:cs typeface="Copperplate Gothic Bold"/>
              </a:rPr>
              <a:t> - </a:t>
            </a:r>
            <a:r>
              <a:rPr lang="es-ES_tradnl" u="sng" dirty="0" err="1" smtClean="0">
                <a:latin typeface="Copperplate Gothic Bold"/>
                <a:cs typeface="Copperplate Gothic Bold"/>
              </a:rPr>
              <a:t>dlyster@shaw.ca</a:t>
            </a:r>
            <a:endParaRPr lang="es-ES_tradnl" u="sng" dirty="0" smtClean="0">
              <a:latin typeface="Copperplate Gothic Bold"/>
              <a:cs typeface="Copperplate Gothic Bold"/>
            </a:endParaRPr>
          </a:p>
          <a:p>
            <a:pPr marL="0" indent="0" algn="ctr">
              <a:buNone/>
            </a:pPr>
            <a:r>
              <a:rPr lang="es-ES_tradnl" dirty="0" smtClean="0">
                <a:latin typeface="Copperplate Gothic Bold"/>
                <a:cs typeface="Copperplate Gothic Bold"/>
              </a:rPr>
              <a:t>Richard </a:t>
            </a:r>
            <a:r>
              <a:rPr lang="es-ES_tradnl" dirty="0" err="1" smtClean="0">
                <a:latin typeface="Copperplate Gothic Bold"/>
                <a:cs typeface="Copperplate Gothic Bold"/>
              </a:rPr>
              <a:t>McGuire</a:t>
            </a:r>
            <a:r>
              <a:rPr lang="es-ES_tradnl" dirty="0" smtClean="0">
                <a:latin typeface="Copperplate Gothic Bold"/>
                <a:cs typeface="Copperplate Gothic Bold"/>
              </a:rPr>
              <a:t> - </a:t>
            </a:r>
            <a:r>
              <a:rPr lang="es-ES_tradnl" u="sng" dirty="0" err="1" smtClean="0">
                <a:latin typeface="Copperplate Gothic Bold"/>
                <a:cs typeface="Copperplate Gothic Bold"/>
              </a:rPr>
              <a:t>richardmcg@aol.com</a:t>
            </a:r>
            <a:endParaRPr lang="es-ES_tradnl" u="sng" dirty="0" smtClean="0">
              <a:latin typeface="Copperplate Gothic Bold"/>
              <a:cs typeface="Copperplate Gothic Bold"/>
            </a:endParaRP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1122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:dissolve/>
      </p:transition>
    </mc:Choice>
    <mc:Fallback xmlns="">
      <p:transition xmlns:p14="http://schemas.microsoft.com/office/powerpoint/2010/main" spd="slow" advClick="0" advTm="15000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0624" y="443928"/>
            <a:ext cx="6953947" cy="3046988"/>
          </a:xfrm>
          <a:prstGeom prst="rect">
            <a:avLst/>
          </a:prstGeom>
          <a:noFill/>
          <a:scene3d>
            <a:camera prst="isometricOffAxis2Top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Gracias de su </a:t>
            </a:r>
          </a:p>
          <a:p>
            <a:pPr algn="ctr"/>
            <a:r>
              <a:rPr lang="es-ES_tradnl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Atención</a:t>
            </a:r>
          </a:p>
        </p:txBody>
      </p:sp>
    </p:spTree>
    <p:extLst>
      <p:ext uri="{BB962C8B-B14F-4D97-AF65-F5344CB8AC3E}">
        <p14:creationId xmlns:p14="http://schemas.microsoft.com/office/powerpoint/2010/main" val="53584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"/>
    </mc:Choice>
    <mc:Fallback>
      <p:transition xmlns:p14="http://schemas.microsoft.com/office/powerpoint/2010/main" spd="slow" advClick="0" advTm="30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622</Words>
  <Application>Microsoft Macintosh PowerPoint</Application>
  <PresentationFormat>On-screen Show (4:3)</PresentationFormat>
  <Paragraphs>124</Paragraphs>
  <Slides>16</Slides>
  <Notes>4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¿Quienes Somos?</vt:lpstr>
      <vt:lpstr>¿Porque Barrón?</vt:lpstr>
      <vt:lpstr>Lo que hacemos</vt:lpstr>
      <vt:lpstr>20 proyectos completados desde el 2006</vt:lpstr>
      <vt:lpstr>PowerPoint Presentation</vt:lpstr>
      <vt:lpstr>Más de 200 becas otorgadas  desde 2009 </vt:lpstr>
      <vt:lpstr>PowerPoint Presentation</vt:lpstr>
      <vt:lpstr>Micro Finanzas</vt:lpstr>
      <vt:lpstr>Lo que hacemos</vt:lpstr>
      <vt:lpstr>Clínicas Dentales  Hemos tratado 220 escolares cada año 2013, 2014 y 2015 </vt:lpstr>
      <vt:lpstr>PowerPoint Presentation</vt:lpstr>
      <vt:lpstr>Clínicas Medicas 270 Pacientes Tratados</vt:lpstr>
      <vt:lpstr> ¿Cómo puede ayudar?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McGuire</dc:creator>
  <cp:lastModifiedBy>Kristine McGuire</cp:lastModifiedBy>
  <cp:revision>164</cp:revision>
  <cp:lastPrinted>2015-02-05T13:22:15Z</cp:lastPrinted>
  <dcterms:created xsi:type="dcterms:W3CDTF">2015-02-04T17:03:53Z</dcterms:created>
  <dcterms:modified xsi:type="dcterms:W3CDTF">2015-02-15T20:48:52Z</dcterms:modified>
</cp:coreProperties>
</file>